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56" r:id="rId3"/>
    <p:sldId id="273" r:id="rId4"/>
    <p:sldId id="264" r:id="rId5"/>
    <p:sldId id="269" r:id="rId6"/>
    <p:sldId id="266" r:id="rId7"/>
    <p:sldId id="272" r:id="rId8"/>
    <p:sldId id="267" r:id="rId9"/>
    <p:sldId id="268" r:id="rId10"/>
    <p:sldId id="270" r:id="rId11"/>
    <p:sldId id="257" r:id="rId12"/>
    <p:sldId id="258" r:id="rId13"/>
    <p:sldId id="262" r:id="rId14"/>
    <p:sldId id="260" r:id="rId15"/>
    <p:sldId id="261"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1AD7A-FCAF-4725-B535-2E1E3521728C}" type="datetimeFigureOut">
              <a:rPr lang="en-GB" smtClean="0"/>
              <a:pPr/>
              <a:t>12/02/2019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C252A-1D51-473B-B406-A3E8135B4717}" type="slidenum">
              <a:rPr lang="en-GB" smtClean="0"/>
              <a:pPr/>
              <a:t>‹#›</a:t>
            </a:fld>
            <a:endParaRPr lang="en-GB"/>
          </a:p>
        </p:txBody>
      </p:sp>
    </p:spTree>
    <p:extLst>
      <p:ext uri="{BB962C8B-B14F-4D97-AF65-F5344CB8AC3E}">
        <p14:creationId xmlns:p14="http://schemas.microsoft.com/office/powerpoint/2010/main" val="398919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03364ACA-E1B8-430C-8823-E4867BA16EC4}" type="slidenum">
              <a:rPr lang="en-US" altLang="en-US">
                <a:latin typeface="Arial" charset="0"/>
              </a:rPr>
              <a:pPr/>
              <a:t>16</a:t>
            </a:fld>
            <a:endParaRPr lang="en-US" altLang="en-US">
              <a:latin typeface="Arial"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73690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00794-BEC3-4570-9327-E4658C9CE2B3}" type="datetimeFigureOut">
              <a:rPr lang="en-GB" smtClean="0"/>
              <a:pPr/>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16D53-EF9C-4B73-98B8-763FF657FAD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00794-BEC3-4570-9327-E4658C9CE2B3}" type="datetimeFigureOut">
              <a:rPr lang="en-GB" smtClean="0"/>
              <a:pPr/>
              <a:t>12/02/2019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16D53-EF9C-4B73-98B8-763FF657FAD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icteachers.co.uk/children/children_sats.htm" TargetMode="External"/><Relationship Id="rId7" Type="http://schemas.openxmlformats.org/officeDocument/2006/relationships/hyperlink" Target="http://www.parkfieldict.co.uk/sats/" TargetMode="External"/><Relationship Id="rId2" Type="http://schemas.openxmlformats.org/officeDocument/2006/relationships/hyperlink" Target="http://www.bbc.co.uk/education/highlights/sections/primary" TargetMode="External"/><Relationship Id="rId1" Type="http://schemas.openxmlformats.org/officeDocument/2006/relationships/slideLayout" Target="../slideLayouts/slideLayout7.xml"/><Relationship Id="rId6" Type="http://schemas.openxmlformats.org/officeDocument/2006/relationships/hyperlink" Target="http://www.emaths.co.uk/index.php/4-students/past-papers/ks2-sat-papers" TargetMode="External"/><Relationship Id="rId5" Type="http://schemas.openxmlformats.org/officeDocument/2006/relationships/hyperlink" Target="http://www.compare4kids.co.uk/maths.php" TargetMode="External"/><Relationship Id="rId4" Type="http://schemas.openxmlformats.org/officeDocument/2006/relationships/hyperlink" Target="http://primaryhomeworkhelp.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cgpbooks.co.uk/School/books_ks2_english_studybooks.book_EHR24.pageFlip_EHR24?p=13&amp;c=EHR24" TargetMode="External"/><Relationship Id="rId5" Type="http://schemas.openxmlformats.org/officeDocument/2006/relationships/image" Target="../media/image5.gif"/><Relationship Id="rId4" Type="http://schemas.openxmlformats.org/officeDocument/2006/relationships/hyperlink" Target="https://www.cgpbooks.co.uk/School/books_ks2_english_studybooks.book_EHR24.pageFlip_EHR24?p=12&amp;c=EHR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9.gif"/><Relationship Id="rId2" Type="http://schemas.openxmlformats.org/officeDocument/2006/relationships/hyperlink" Target="https://www.cgpbooks.co.uk/School/books_ks2_english_studybooks.book_EHR24.book_EHW24.pageFlip_EHW24?p=1&amp;c=EHW24"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english_studybooks.book_EHR24.book_EHW24.pageFlip_EHW24?p=5&amp;c=EHW24" TargetMode="External"/><Relationship Id="rId5" Type="http://schemas.openxmlformats.org/officeDocument/2006/relationships/image" Target="../media/image8.gif"/><Relationship Id="rId4" Type="http://schemas.openxmlformats.org/officeDocument/2006/relationships/hyperlink" Target="https://www.cgpbooks.co.uk/School/books_ks2_english_studybooks.book_EHR24.book_EHW24.pageFlip_EHW24?p=3&amp;c=EHW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2.gif"/><Relationship Id="rId2" Type="http://schemas.openxmlformats.org/officeDocument/2006/relationships/hyperlink" Target="https://www.cgpbooks.co.uk/School/books_ks2_GPS.book_EGR22.pageFlip_EGR22?p=1&amp;c=EGR22"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GPS.book_EGR22.pageFlip_EGR22?p=11&amp;c=EGR22" TargetMode="External"/><Relationship Id="rId5" Type="http://schemas.openxmlformats.org/officeDocument/2006/relationships/image" Target="../media/image11.gif"/><Relationship Id="rId4" Type="http://schemas.openxmlformats.org/officeDocument/2006/relationships/hyperlink" Target="https://www.cgpbooks.co.uk/School/books_ks2_GPS.book_EGR22.pageFlip_EGR22?p=7&amp;c=EGR2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gpbooks.co.uk/School/books_KS2_Maths_Study_Book_Range.book_MLFR21.pageFlip_MLFR21?p=1&amp;c=MLFR21" TargetMode="External"/><Relationship Id="rId13"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5.gif"/><Relationship Id="rId12" Type="http://schemas.openxmlformats.org/officeDocument/2006/relationships/hyperlink" Target="https://www.cgpbooks.co.uk/School/books_KS2_Maths_Study_Book_Range.book_MLFR21.pageFlip_MLFR21?p=8&amp;c=MLFR21" TargetMode="External"/><Relationship Id="rId2" Type="http://schemas.openxmlformats.org/officeDocument/2006/relationships/hyperlink" Target="https://www.cgpbooks.co.uk/School/books_KS2_Maths_Study_Book_Range.book_MLFR21.pageFlip_MLFR21?p=10&amp;c=MLFR21"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Maths_Study_Book_Range.book_MLHR21.pageFlip_MLHR21?p=4&amp;c=MLHR21" TargetMode="External"/><Relationship Id="rId11" Type="http://schemas.openxmlformats.org/officeDocument/2006/relationships/image" Target="../media/image17.gif"/><Relationship Id="rId5" Type="http://schemas.openxmlformats.org/officeDocument/2006/relationships/image" Target="../media/image14.gif"/><Relationship Id="rId15" Type="http://schemas.openxmlformats.org/officeDocument/2006/relationships/image" Target="../media/image19.gif"/><Relationship Id="rId10" Type="http://schemas.openxmlformats.org/officeDocument/2006/relationships/hyperlink" Target="https://www.cgpbooks.co.uk/School/books_KS2_Maths_Study_Book_Range.book_MLFR21.pageFlip_MLFR21?p=6&amp;c=MLFR21" TargetMode="External"/><Relationship Id="rId4" Type="http://schemas.openxmlformats.org/officeDocument/2006/relationships/hyperlink" Target="https://www.cgpbooks.co.uk/School/books_KS2_Maths_Study_Book_Range.book_MLHR21.pageFlip_MLHR21?p=1&amp;c=MLHR21" TargetMode="External"/><Relationship Id="rId9" Type="http://schemas.openxmlformats.org/officeDocument/2006/relationships/image" Target="../media/image16.gif"/><Relationship Id="rId14" Type="http://schemas.openxmlformats.org/officeDocument/2006/relationships/hyperlink" Target="https://www.cgpbooks.co.uk/School/books_KS2_Maths_Study_Book_Range.book_MLFR21.pageFlip_MLFR21?p=7&amp;c=MLFR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2.gif"/><Relationship Id="rId2" Type="http://schemas.openxmlformats.org/officeDocument/2006/relationships/hyperlink" Target="https://www.cgpbooks.co.uk/School/books_KS2_Maths_Study_Book_Range.book_MHR25.book_MHW25.pageFlip_MHW25?p=4&amp;c=MHW25" TargetMode="External"/><Relationship Id="rId1" Type="http://schemas.openxmlformats.org/officeDocument/2006/relationships/slideLayout" Target="../slideLayouts/slideLayout2.xml"/><Relationship Id="rId6" Type="http://schemas.openxmlformats.org/officeDocument/2006/relationships/hyperlink" Target="https://www.cgpbooks.co.uk/School/books_KS2_Maths_Study_Book_Range.book_MHR25.book_MHW25.pageFlip_MHW25?p=6&amp;c=MHW25" TargetMode="External"/><Relationship Id="rId5" Type="http://schemas.openxmlformats.org/officeDocument/2006/relationships/image" Target="../media/image21.gif"/><Relationship Id="rId4" Type="http://schemas.openxmlformats.org/officeDocument/2006/relationships/hyperlink" Target="https://www.cgpbooks.co.uk/School/books_KS2_Maths_Study_Book_Range.book_MHR25.book_MHW25.pageFlip_MHW25?p=1&amp;c=MHW25"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ichaelt1979.wordpress.com/2016/01/23/ks-tests-a-video-for-par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KS2 SATS </a:t>
            </a:r>
            <a:r>
              <a:rPr lang="en-GB" altLang="en-US" sz="6000" dirty="0" smtClean="0">
                <a:effectLst>
                  <a:outerShdw blurRad="38100" dist="38100" dir="2700000" algn="tl">
                    <a:srgbClr val="FFFFFF"/>
                  </a:outerShdw>
                </a:effectLst>
                <a:latin typeface="Comic Sans MS" pitchFamily="66" charset="0"/>
              </a:rPr>
              <a:t>2019</a:t>
            </a:r>
            <a:endParaRPr lang="en-GB" altLang="en-US" sz="6000" dirty="0">
              <a:effectLst>
                <a:outerShdw blurRad="38100" dist="38100" dir="2700000" algn="tl">
                  <a:srgbClr val="FFFFFF"/>
                </a:outerShdw>
              </a:effectLst>
              <a:latin typeface="Comic Sans MS" pitchFamily="66" charset="0"/>
            </a:endParaRPr>
          </a:p>
        </p:txBody>
      </p:sp>
      <p:pic>
        <p:nvPicPr>
          <p:cNvPr id="4" name="Picture 3" descr="C:\Users\christine.willoughby@school\AppData\Local\Microsoft\Windows\Temporary Internet Files\Content.IE5\WI0XL91H\Gentleshaw-Primary-Academy-Logo-Red-BackgroundV5.png"/>
          <p:cNvPicPr/>
          <p:nvPr/>
        </p:nvPicPr>
        <p:blipFill rotWithShape="1">
          <a:blip r:embed="rId2" cstate="print">
            <a:extLst>
              <a:ext uri="{28A0092B-C50C-407E-A947-70E740481C1C}">
                <a14:useLocalDpi xmlns:a14="http://schemas.microsoft.com/office/drawing/2010/main" val="0"/>
              </a:ext>
            </a:extLst>
          </a:blip>
          <a:srcRect l="19611" t="9310" r="18900" b="8896"/>
          <a:stretch/>
        </p:blipFill>
        <p:spPr bwMode="auto">
          <a:xfrm>
            <a:off x="2674478" y="2276872"/>
            <a:ext cx="3801393" cy="3652614"/>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0" y="1371600"/>
            <a:ext cx="8229600" cy="4319588"/>
          </a:xfrm>
        </p:spPr>
        <p:txBody>
          <a:bodyPr>
            <a:normAutofit lnSpcReduction="10000"/>
          </a:bodyPr>
          <a:lstStyle/>
          <a:p>
            <a:r>
              <a:rPr lang="en-GB" altLang="en-US" sz="1600" b="1" dirty="0">
                <a:hlinkClick r:id="rId2"/>
              </a:rPr>
              <a:t>http://www.bbc.co.uk/education/highlights/sections/primary</a:t>
            </a:r>
            <a:endParaRPr lang="en-GB" altLang="en-US" sz="1600" b="1" dirty="0"/>
          </a:p>
          <a:p>
            <a:r>
              <a:rPr lang="en-GB" altLang="en-US" sz="1600" dirty="0"/>
              <a:t>This is an excellent site, recently updated to provide revision help for KS2, KS3, KS 4 and KS5. This covers all subjects through activities and tests. </a:t>
            </a:r>
          </a:p>
          <a:p>
            <a:pPr eaLnBrk="1" hangingPunct="1"/>
            <a:r>
              <a:rPr lang="en-GB" altLang="en-US" sz="1600" b="1" dirty="0">
                <a:hlinkClick r:id="rId3"/>
              </a:rPr>
              <a:t>http://www.icteachers.co.uk/children/children_sats.htm</a:t>
            </a:r>
            <a:r>
              <a:rPr lang="en-GB" altLang="en-US" sz="1600" b="1" dirty="0"/>
              <a:t> </a:t>
            </a:r>
            <a:endParaRPr lang="en-GB" altLang="en-US" sz="1600" dirty="0"/>
          </a:p>
          <a:p>
            <a:pPr eaLnBrk="1" hangingPunct="1"/>
            <a:r>
              <a:rPr lang="en-GB" altLang="en-US" sz="1600" dirty="0"/>
              <a:t>A wide range of KS2 SATs questions, from both past papers and their own team of teachers. </a:t>
            </a:r>
          </a:p>
          <a:p>
            <a:r>
              <a:rPr lang="en-GB" altLang="en-US" sz="1600" dirty="0">
                <a:hlinkClick r:id="rId4"/>
              </a:rPr>
              <a:t>http://primaryhomeworkhelp.co.uk/</a:t>
            </a:r>
            <a:endParaRPr lang="en-GB" altLang="en-US" sz="1600" dirty="0"/>
          </a:p>
          <a:p>
            <a:r>
              <a:rPr lang="en-GB" altLang="en-US" sz="1600" dirty="0"/>
              <a:t>Revision pages from the former site of Woodlands Junior School</a:t>
            </a:r>
            <a:r>
              <a:rPr lang="en-GB" altLang="en-US" sz="1600" b="1" dirty="0"/>
              <a:t>. </a:t>
            </a:r>
            <a:r>
              <a:rPr lang="en-GB" altLang="en-US" sz="1600" dirty="0"/>
              <a:t>These revision pages were put together by staff at Woodlands Junior School. The site provides links to many useful games to help with revision. </a:t>
            </a:r>
          </a:p>
          <a:p>
            <a:pPr eaLnBrk="1" hangingPunct="1"/>
            <a:r>
              <a:rPr lang="en-GB" altLang="en-US" sz="1600" b="1" dirty="0">
                <a:hlinkClick r:id="rId5"/>
              </a:rPr>
              <a:t>http://www.compare4kids.co.uk/maths.php</a:t>
            </a:r>
            <a:r>
              <a:rPr lang="en-GB" altLang="en-US" sz="1600" b="1" dirty="0"/>
              <a:t>  </a:t>
            </a:r>
            <a:endParaRPr lang="en-GB" altLang="en-US" sz="1600" dirty="0"/>
          </a:p>
          <a:p>
            <a:pPr eaLnBrk="1" hangingPunct="1"/>
            <a:r>
              <a:rPr lang="en-GB" altLang="en-US" sz="1600" dirty="0"/>
              <a:t>This links to lots of other websites which have games and activities on specific subjects </a:t>
            </a:r>
          </a:p>
          <a:p>
            <a:pPr eaLnBrk="1" hangingPunct="1"/>
            <a:r>
              <a:rPr lang="en-GB" altLang="en-US" sz="1600" dirty="0">
                <a:hlinkClick r:id="rId6"/>
              </a:rPr>
              <a:t>http://www.emaths.co.uk/index.php/4-students/past-papers/ks2-sat-papers</a:t>
            </a:r>
            <a:r>
              <a:rPr lang="en-GB" altLang="en-US" sz="1600" dirty="0"/>
              <a:t>  </a:t>
            </a:r>
          </a:p>
          <a:p>
            <a:pPr eaLnBrk="1" hangingPunct="1"/>
            <a:r>
              <a:rPr lang="en-GB" altLang="en-US" sz="1600" dirty="0"/>
              <a:t>Over 10 years of past SAT papers for you to use </a:t>
            </a:r>
          </a:p>
          <a:p>
            <a:pPr eaLnBrk="1" hangingPunct="1"/>
            <a:r>
              <a:rPr lang="en-GB" altLang="en-US" sz="1600" dirty="0"/>
              <a:t>(Please do not use papers after 2007 as these will be used in school during revision lessons) </a:t>
            </a:r>
          </a:p>
          <a:p>
            <a:pPr eaLnBrk="1" hangingPunct="1"/>
            <a:r>
              <a:rPr lang="en-GB" altLang="en-US" sz="1600" dirty="0">
                <a:hlinkClick r:id="rId7"/>
              </a:rPr>
              <a:t>http://www.parkfieldict.co.uk/sats/</a:t>
            </a:r>
            <a:r>
              <a:rPr lang="en-GB" altLang="en-US" sz="1600" dirty="0"/>
              <a:t>   </a:t>
            </a:r>
          </a:p>
          <a:p>
            <a:pPr eaLnBrk="1" hangingPunct="1"/>
            <a:r>
              <a:rPr lang="en-GB" altLang="en-US" sz="1600" dirty="0"/>
              <a:t>English and Maths revision activities and games. </a:t>
            </a:r>
            <a:endParaRPr lang="en-US" altLang="en-US" sz="1600" dirty="0"/>
          </a:p>
        </p:txBody>
      </p:sp>
      <p:pic>
        <p:nvPicPr>
          <p:cNvPr id="19459" name="Picture 5" descr="ICT"/>
          <p:cNvPicPr>
            <a:picLocks noChangeAspect="1" noChangeArrowheads="1"/>
          </p:cNvPicPr>
          <p:nvPr/>
        </p:nvPicPr>
        <p:blipFill>
          <a:blip r:embed="rId8" cstate="print"/>
          <a:srcRect/>
          <a:stretch>
            <a:fillRect/>
          </a:stretch>
        </p:blipFill>
        <p:spPr bwMode="auto">
          <a:xfrm>
            <a:off x="7231063" y="4953000"/>
            <a:ext cx="1735137" cy="1752600"/>
          </a:xfrm>
          <a:prstGeom prst="rect">
            <a:avLst/>
          </a:prstGeom>
          <a:noFill/>
          <a:ln w="9525">
            <a:noFill/>
            <a:miter lim="800000"/>
            <a:headEnd/>
            <a:tailEnd/>
          </a:ln>
        </p:spPr>
      </p:pic>
      <p:sp>
        <p:nvSpPr>
          <p:cNvPr id="7" name="TextBox 6"/>
          <p:cNvSpPr txBox="1"/>
          <p:nvPr/>
        </p:nvSpPr>
        <p:spPr>
          <a:xfrm>
            <a:off x="0" y="177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USEFUL WEBSITES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a:t>
            </a:r>
            <a:r>
              <a:rPr lang="en-GB" b="1" u="sng" dirty="0">
                <a:solidFill>
                  <a:srgbClr val="FFFF00"/>
                </a:solidFill>
              </a:rPr>
              <a:t>English Revision Book</a:t>
            </a: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l="19548" t="8145" r="19635" b="4974"/>
          <a:stretch>
            <a:fillRect/>
          </a:stretch>
        </p:blipFill>
        <p:spPr bwMode="auto">
          <a:xfrm>
            <a:off x="251520" y="404664"/>
            <a:ext cx="2232248" cy="255114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9290" t="10960" r="21087" b="3550"/>
          <a:stretch>
            <a:fillRect/>
          </a:stretch>
        </p:blipFill>
        <p:spPr bwMode="auto">
          <a:xfrm>
            <a:off x="3275856" y="1268760"/>
            <a:ext cx="2448272" cy="2808312"/>
          </a:xfrm>
          <a:prstGeom prst="rect">
            <a:avLst/>
          </a:prstGeom>
          <a:noFill/>
          <a:ln w="9525">
            <a:noFill/>
            <a:miter lim="800000"/>
            <a:headEnd/>
            <a:tailEnd/>
          </a:ln>
        </p:spPr>
      </p:pic>
      <p:pic>
        <p:nvPicPr>
          <p:cNvPr id="1030" name="Picture 6" descr="Next page">
            <a:hlinkClick r:id="rId4" tooltip="Flick through New KS2 English SATS Revision Book (for the 2016 SATS &amp; Beyond) - EHR24"/>
          </p:cNvPr>
          <p:cNvPicPr>
            <a:picLocks noChangeAspect="1" noChangeArrowheads="1"/>
          </p:cNvPicPr>
          <p:nvPr/>
        </p:nvPicPr>
        <p:blipFill>
          <a:blip r:embed="rId5" cstate="print"/>
          <a:srcRect/>
          <a:stretch>
            <a:fillRect/>
          </a:stretch>
        </p:blipFill>
        <p:spPr bwMode="auto">
          <a:xfrm>
            <a:off x="5796136" y="1412776"/>
            <a:ext cx="3024336" cy="4274093"/>
          </a:xfrm>
          <a:prstGeom prst="rect">
            <a:avLst/>
          </a:prstGeom>
          <a:noFill/>
        </p:spPr>
      </p:pic>
      <p:pic>
        <p:nvPicPr>
          <p:cNvPr id="1032" name="Picture 8" descr="Next page">
            <a:hlinkClick r:id="rId6" tooltip="Flick through New KS2 English SATS Revision Book (for the 2016 SATS &amp; Beyond) - EHR24"/>
          </p:cNvPr>
          <p:cNvPicPr>
            <a:picLocks noChangeAspect="1" noChangeArrowheads="1"/>
          </p:cNvPicPr>
          <p:nvPr/>
        </p:nvPicPr>
        <p:blipFill>
          <a:blip r:embed="rId7" cstate="print"/>
          <a:srcRect/>
          <a:stretch>
            <a:fillRect/>
          </a:stretch>
        </p:blipFill>
        <p:spPr bwMode="auto">
          <a:xfrm>
            <a:off x="1475656" y="2996952"/>
            <a:ext cx="2598586" cy="36724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a:solidFill>
                  <a:srgbClr val="FFFF00"/>
                </a:solidFill>
              </a:rPr>
              <a:t>English Question Book</a:t>
            </a:r>
          </a:p>
        </p:txBody>
      </p:sp>
      <p:pic>
        <p:nvPicPr>
          <p:cNvPr id="2054" name="Picture 6" descr="Next page">
            <a:hlinkClick r:id="rId2" tooltip="Flick through New KS2 English SATS Question Book (for the 2016 SATS &amp; Beyond) - EHW24"/>
          </p:cNvPr>
          <p:cNvPicPr>
            <a:picLocks noGrp="1" noChangeAspect="1" noChangeArrowheads="1"/>
          </p:cNvPicPr>
          <p:nvPr>
            <p:ph idx="1"/>
          </p:nvPr>
        </p:nvPicPr>
        <p:blipFill>
          <a:blip r:embed="rId3" cstate="print"/>
          <a:srcRect/>
          <a:stretch>
            <a:fillRect/>
          </a:stretch>
        </p:blipFill>
        <p:spPr bwMode="auto">
          <a:xfrm>
            <a:off x="5796136" y="260648"/>
            <a:ext cx="3198560" cy="4525963"/>
          </a:xfrm>
          <a:prstGeom prst="rect">
            <a:avLst/>
          </a:prstGeom>
          <a:noFill/>
        </p:spPr>
      </p:pic>
      <p:pic>
        <p:nvPicPr>
          <p:cNvPr id="2056" name="Picture 8" descr="Next page">
            <a:hlinkClick r:id="rId4" tooltip="Flick through New KS2 English SATS Question Book (for the 2016 SATS &amp; Beyond) - EHW24"/>
          </p:cNvPr>
          <p:cNvPicPr>
            <a:picLocks noChangeAspect="1" noChangeArrowheads="1"/>
          </p:cNvPicPr>
          <p:nvPr/>
        </p:nvPicPr>
        <p:blipFill>
          <a:blip r:embed="rId5" cstate="print"/>
          <a:srcRect/>
          <a:stretch>
            <a:fillRect/>
          </a:stretch>
        </p:blipFill>
        <p:spPr bwMode="auto">
          <a:xfrm>
            <a:off x="179512" y="1340768"/>
            <a:ext cx="2802396" cy="3960440"/>
          </a:xfrm>
          <a:prstGeom prst="rect">
            <a:avLst/>
          </a:prstGeom>
          <a:noFill/>
        </p:spPr>
      </p:pic>
      <p:pic>
        <p:nvPicPr>
          <p:cNvPr id="2058" name="Picture 10" descr="Next page">
            <a:hlinkClick r:id="rId6" tooltip="Flick through New KS2 English SATS Question Book (for the 2016 SATS &amp; Beyond) - EHW24"/>
          </p:cNvPr>
          <p:cNvPicPr>
            <a:picLocks noChangeAspect="1" noChangeArrowheads="1"/>
          </p:cNvPicPr>
          <p:nvPr/>
        </p:nvPicPr>
        <p:blipFill>
          <a:blip r:embed="rId7" cstate="print"/>
          <a:srcRect/>
          <a:stretch>
            <a:fillRect/>
          </a:stretch>
        </p:blipFill>
        <p:spPr bwMode="auto">
          <a:xfrm>
            <a:off x="2771800" y="2179817"/>
            <a:ext cx="3310269" cy="46781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FFFF00"/>
                </a:solidFill>
              </a:rPr>
              <a:t>Grammar, Punctuation &amp; Spelling Book</a:t>
            </a:r>
          </a:p>
        </p:txBody>
      </p:sp>
      <p:sp>
        <p:nvSpPr>
          <p:cNvPr id="3" name="Content Placeholder 2"/>
          <p:cNvSpPr>
            <a:spLocks noGrp="1"/>
          </p:cNvSpPr>
          <p:nvPr>
            <p:ph idx="1"/>
          </p:nvPr>
        </p:nvSpPr>
        <p:spPr/>
        <p:txBody>
          <a:bodyPr/>
          <a:lstStyle/>
          <a:p>
            <a:endParaRPr lang="en-GB" dirty="0"/>
          </a:p>
        </p:txBody>
      </p:sp>
      <p:pic>
        <p:nvPicPr>
          <p:cNvPr id="19458" name="Picture 2" descr="Next page">
            <a:hlinkClick r:id="rId2" tooltip="Flick through New KS2 English: Grammar, Punctuation and Spelling Study Book (for the 2016 SATS &amp; Beyond) - EGR22"/>
          </p:cNvPr>
          <p:cNvPicPr>
            <a:picLocks noChangeAspect="1" noChangeArrowheads="1"/>
          </p:cNvPicPr>
          <p:nvPr/>
        </p:nvPicPr>
        <p:blipFill>
          <a:blip r:embed="rId3" cstate="print"/>
          <a:srcRect/>
          <a:stretch>
            <a:fillRect/>
          </a:stretch>
        </p:blipFill>
        <p:spPr bwMode="auto">
          <a:xfrm>
            <a:off x="395535" y="1268760"/>
            <a:ext cx="3520759" cy="4981874"/>
          </a:xfrm>
          <a:prstGeom prst="rect">
            <a:avLst/>
          </a:prstGeom>
          <a:noFill/>
        </p:spPr>
      </p:pic>
      <p:pic>
        <p:nvPicPr>
          <p:cNvPr id="19460" name="Picture 4" descr="Next page">
            <a:hlinkClick r:id="rId4" tooltip="Flick through New KS2 English: Grammar, Punctuation and Spelling Study Book (for the 2016 SATS &amp; Beyond) - EGR22"/>
          </p:cNvPr>
          <p:cNvPicPr>
            <a:picLocks noChangeAspect="1" noChangeArrowheads="1"/>
          </p:cNvPicPr>
          <p:nvPr/>
        </p:nvPicPr>
        <p:blipFill>
          <a:blip r:embed="rId5" cstate="print"/>
          <a:srcRect/>
          <a:stretch>
            <a:fillRect/>
          </a:stretch>
        </p:blipFill>
        <p:spPr bwMode="auto">
          <a:xfrm>
            <a:off x="6516216" y="1340768"/>
            <a:ext cx="2448272" cy="3464306"/>
          </a:xfrm>
          <a:prstGeom prst="rect">
            <a:avLst/>
          </a:prstGeom>
          <a:noFill/>
        </p:spPr>
      </p:pic>
      <p:pic>
        <p:nvPicPr>
          <p:cNvPr id="19462" name="Picture 6" descr="Next page">
            <a:hlinkClick r:id="rId6" tooltip="Flick through New KS2 English: Grammar, Punctuation and Spelling Study Book (for the 2016 SATS &amp; Beyond) - EGR22"/>
          </p:cNvPr>
          <p:cNvPicPr>
            <a:picLocks noChangeAspect="1" noChangeArrowheads="1"/>
          </p:cNvPicPr>
          <p:nvPr/>
        </p:nvPicPr>
        <p:blipFill>
          <a:blip r:embed="rId7" cstate="print"/>
          <a:srcRect/>
          <a:stretch>
            <a:fillRect/>
          </a:stretch>
        </p:blipFill>
        <p:spPr bwMode="auto">
          <a:xfrm>
            <a:off x="4067944" y="2060848"/>
            <a:ext cx="2304256" cy="326052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8" name="Picture 14" descr="Next page">
            <a:hlinkClick r:id="rId2" tooltip="Flick through New KS2 Maths Targeted SATs Revision Book - Standard (for the 2016 SATS &amp; Beyond) - MLFR21"/>
          </p:cNvPr>
          <p:cNvPicPr>
            <a:picLocks noChangeAspect="1" noChangeArrowheads="1"/>
          </p:cNvPicPr>
          <p:nvPr/>
        </p:nvPicPr>
        <p:blipFill>
          <a:blip r:embed="rId3" cstate="print"/>
          <a:srcRect/>
          <a:stretch>
            <a:fillRect/>
          </a:stretch>
        </p:blipFill>
        <p:spPr bwMode="auto">
          <a:xfrm>
            <a:off x="2483768" y="2060848"/>
            <a:ext cx="2394775" cy="3384376"/>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6386" name="Picture 2" descr="Next page">
            <a:hlinkClick r:id="rId4" tooltip="Flick through New KS2 Maths Targeted SATs Revision Book - Advanced (for the 2016 SATS &amp; Beyond) - MLHR21"/>
          </p:cNvPr>
          <p:cNvPicPr>
            <a:picLocks noChangeAspect="1" noChangeArrowheads="1"/>
          </p:cNvPicPr>
          <p:nvPr/>
        </p:nvPicPr>
        <p:blipFill>
          <a:blip r:embed="rId5" cstate="print"/>
          <a:srcRect/>
          <a:stretch>
            <a:fillRect/>
          </a:stretch>
        </p:blipFill>
        <p:spPr bwMode="auto">
          <a:xfrm rot="20240101">
            <a:off x="539552" y="692696"/>
            <a:ext cx="1679338" cy="2376264"/>
          </a:xfrm>
          <a:prstGeom prst="rect">
            <a:avLst/>
          </a:prstGeom>
          <a:noFill/>
        </p:spPr>
      </p:pic>
      <p:pic>
        <p:nvPicPr>
          <p:cNvPr id="16388" name="Picture 4" descr="Next page">
            <a:hlinkClick r:id="rId6" tooltip="Flick through New KS2 Maths Targeted SATs Revision Book - Advanced (for the 2016 SATS &amp; Beyond) - MLHR21"/>
          </p:cNvPr>
          <p:cNvPicPr>
            <a:picLocks noChangeAspect="1" noChangeArrowheads="1"/>
          </p:cNvPicPr>
          <p:nvPr/>
        </p:nvPicPr>
        <p:blipFill>
          <a:blip r:embed="rId7" cstate="print"/>
          <a:srcRect/>
          <a:stretch>
            <a:fillRect/>
          </a:stretch>
        </p:blipFill>
        <p:spPr bwMode="auto">
          <a:xfrm>
            <a:off x="2339751" y="1340768"/>
            <a:ext cx="3057159" cy="4320480"/>
          </a:xfrm>
          <a:prstGeom prst="rect">
            <a:avLst/>
          </a:prstGeom>
          <a:noFill/>
        </p:spPr>
      </p:pic>
      <p:pic>
        <p:nvPicPr>
          <p:cNvPr id="16390" name="Picture 6" descr="Next page">
            <a:hlinkClick r:id="rId8" tooltip="Flick through New KS2 Maths Targeted SATs Revision Book - Standard (for the 2016 SATS &amp; Beyond) - MLFR21"/>
          </p:cNvPr>
          <p:cNvPicPr>
            <a:picLocks noChangeAspect="1" noChangeArrowheads="1"/>
          </p:cNvPicPr>
          <p:nvPr/>
        </p:nvPicPr>
        <p:blipFill>
          <a:blip r:embed="rId9" cstate="print"/>
          <a:srcRect/>
          <a:stretch>
            <a:fillRect/>
          </a:stretch>
        </p:blipFill>
        <p:spPr bwMode="auto">
          <a:xfrm rot="1165183">
            <a:off x="6062526" y="3463029"/>
            <a:ext cx="1984673" cy="2808312"/>
          </a:xfrm>
          <a:prstGeom prst="rect">
            <a:avLst/>
          </a:prstGeom>
          <a:noFill/>
        </p:spPr>
      </p:pic>
      <p:pic>
        <p:nvPicPr>
          <p:cNvPr id="16392" name="Picture 8" descr="Next page">
            <a:hlinkClick r:id="rId10" tooltip="Flick through New KS2 Maths Targeted SATs Revision Book - Standard (for the 2016 SATS &amp; Beyond) - MLFR21"/>
          </p:cNvPr>
          <p:cNvPicPr>
            <a:picLocks noChangeAspect="1" noChangeArrowheads="1"/>
          </p:cNvPicPr>
          <p:nvPr/>
        </p:nvPicPr>
        <p:blipFill>
          <a:blip r:embed="rId11" cstate="print"/>
          <a:srcRect/>
          <a:stretch>
            <a:fillRect/>
          </a:stretch>
        </p:blipFill>
        <p:spPr bwMode="auto">
          <a:xfrm>
            <a:off x="6372200" y="0"/>
            <a:ext cx="2140011" cy="3024336"/>
          </a:xfrm>
          <a:prstGeom prst="rect">
            <a:avLst/>
          </a:prstGeom>
          <a:noFill/>
        </p:spPr>
      </p:pic>
      <p:pic>
        <p:nvPicPr>
          <p:cNvPr id="16396" name="Picture 12" descr="Next page">
            <a:hlinkClick r:id="rId12" tooltip="Flick through New KS2 Maths Targeted SATs Revision Book - Standard (for the 2016 SATS &amp; Beyond) - MLFR21"/>
          </p:cNvPr>
          <p:cNvPicPr>
            <a:picLocks noChangeAspect="1" noChangeArrowheads="1"/>
          </p:cNvPicPr>
          <p:nvPr/>
        </p:nvPicPr>
        <p:blipFill>
          <a:blip r:embed="rId13" cstate="print"/>
          <a:srcRect/>
          <a:stretch>
            <a:fillRect/>
          </a:stretch>
        </p:blipFill>
        <p:spPr bwMode="auto">
          <a:xfrm>
            <a:off x="827584" y="3717032"/>
            <a:ext cx="1787954" cy="2526796"/>
          </a:xfrm>
          <a:prstGeom prst="rect">
            <a:avLst/>
          </a:prstGeom>
          <a:noFill/>
        </p:spPr>
      </p:pic>
      <p:pic>
        <p:nvPicPr>
          <p:cNvPr id="16394" name="Picture 10" descr="Next page">
            <a:hlinkClick r:id="rId14" tooltip="Flick through New KS2 Maths Targeted SATs Revision Book - Standard (for the 2016 SATS &amp; Beyond) - MLFR21"/>
          </p:cNvPr>
          <p:cNvPicPr>
            <a:picLocks noChangeAspect="1" noChangeArrowheads="1"/>
          </p:cNvPicPr>
          <p:nvPr/>
        </p:nvPicPr>
        <p:blipFill>
          <a:blip r:embed="rId15" cstate="print"/>
          <a:srcRect/>
          <a:stretch>
            <a:fillRect/>
          </a:stretch>
        </p:blipFill>
        <p:spPr bwMode="auto">
          <a:xfrm>
            <a:off x="4644008" y="692696"/>
            <a:ext cx="1872208" cy="2645867"/>
          </a:xfrm>
          <a:prstGeom prst="rect">
            <a:avLst/>
          </a:prstGeom>
          <a:noFill/>
        </p:spPr>
      </p:pic>
      <p:sp>
        <p:nvSpPr>
          <p:cNvPr id="12" name="TextBox 11"/>
          <p:cNvSpPr txBox="1"/>
          <p:nvPr/>
        </p:nvSpPr>
        <p:spPr>
          <a:xfrm>
            <a:off x="1763688" y="188640"/>
            <a:ext cx="4104456" cy="584775"/>
          </a:xfrm>
          <a:prstGeom prst="rect">
            <a:avLst/>
          </a:prstGeom>
          <a:noFill/>
        </p:spPr>
        <p:txBody>
          <a:bodyPr wrap="square" rtlCol="0">
            <a:spAutoFit/>
          </a:bodyPr>
          <a:lstStyle/>
          <a:p>
            <a:pPr algn="ctr"/>
            <a:r>
              <a:rPr lang="en-GB" sz="3200" b="1" u="sng" dirty="0">
                <a:solidFill>
                  <a:srgbClr val="FFFF00"/>
                </a:solidFill>
              </a:rPr>
              <a:t>Maths Revision Books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a:solidFill>
                  <a:srgbClr val="FFFF00"/>
                </a:solidFill>
              </a:rPr>
              <a:t>          </a:t>
            </a:r>
            <a:r>
              <a:rPr lang="en-GB" sz="3200" b="1" dirty="0">
                <a:solidFill>
                  <a:srgbClr val="FFFF00"/>
                </a:solidFill>
              </a:rPr>
              <a:t>            </a:t>
            </a:r>
            <a:r>
              <a:rPr lang="en-GB" sz="3200" b="1" u="sng" dirty="0">
                <a:solidFill>
                  <a:srgbClr val="FFFF00"/>
                </a:solidFill>
              </a:rPr>
              <a:t>Maths Question Books</a:t>
            </a:r>
          </a:p>
        </p:txBody>
      </p:sp>
      <p:sp>
        <p:nvSpPr>
          <p:cNvPr id="3" name="Content Placeholder 2"/>
          <p:cNvSpPr>
            <a:spLocks noGrp="1"/>
          </p:cNvSpPr>
          <p:nvPr>
            <p:ph idx="1"/>
          </p:nvPr>
        </p:nvSpPr>
        <p:spPr/>
        <p:txBody>
          <a:bodyPr>
            <a:normAutofit/>
          </a:bodyPr>
          <a:lstStyle/>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b="1" dirty="0">
              <a:solidFill>
                <a:srgbClr val="FFFF00"/>
              </a:solidFill>
            </a:endParaRPr>
          </a:p>
          <a:p>
            <a:endParaRPr lang="en-GB" dirty="0"/>
          </a:p>
        </p:txBody>
      </p:sp>
      <p:pic>
        <p:nvPicPr>
          <p:cNvPr id="18442" name="Picture 10" descr="Next page">
            <a:hlinkClick r:id="rId2" tooltip="Flick through New KS2 Maths Question Book (for the 2016 SATS &amp; Beyond) - MHW25"/>
          </p:cNvPr>
          <p:cNvPicPr>
            <a:picLocks noChangeAspect="1" noChangeArrowheads="1"/>
          </p:cNvPicPr>
          <p:nvPr/>
        </p:nvPicPr>
        <p:blipFill>
          <a:blip r:embed="rId3" cstate="print"/>
          <a:srcRect/>
          <a:stretch>
            <a:fillRect/>
          </a:stretch>
        </p:blipFill>
        <p:spPr bwMode="auto">
          <a:xfrm>
            <a:off x="5868144" y="2348880"/>
            <a:ext cx="3186657" cy="4509120"/>
          </a:xfrm>
          <a:prstGeom prst="rect">
            <a:avLst/>
          </a:prstGeom>
          <a:noFill/>
        </p:spPr>
      </p:pic>
      <p:pic>
        <p:nvPicPr>
          <p:cNvPr id="18444" name="Picture 12" descr="Next page">
            <a:hlinkClick r:id="rId4" tooltip="Flick through New KS2 Maths Question Book (for the 2016 SATS &amp; Beyond) - MHW25"/>
          </p:cNvPr>
          <p:cNvPicPr>
            <a:picLocks noChangeAspect="1" noChangeArrowheads="1"/>
          </p:cNvPicPr>
          <p:nvPr/>
        </p:nvPicPr>
        <p:blipFill>
          <a:blip r:embed="rId5" cstate="print"/>
          <a:srcRect/>
          <a:stretch>
            <a:fillRect/>
          </a:stretch>
        </p:blipFill>
        <p:spPr bwMode="auto">
          <a:xfrm>
            <a:off x="323528" y="260648"/>
            <a:ext cx="2952328" cy="4177544"/>
          </a:xfrm>
          <a:prstGeom prst="rect">
            <a:avLst/>
          </a:prstGeom>
          <a:noFill/>
        </p:spPr>
      </p:pic>
      <p:pic>
        <p:nvPicPr>
          <p:cNvPr id="18446" name="Picture 14" descr="Next page">
            <a:hlinkClick r:id="rId6" tooltip="Flick through New KS2 Maths Question Book (for the 2016 SATS &amp; Beyond) - MHW25"/>
          </p:cNvPr>
          <p:cNvPicPr>
            <a:picLocks noChangeAspect="1" noChangeArrowheads="1"/>
          </p:cNvPicPr>
          <p:nvPr/>
        </p:nvPicPr>
        <p:blipFill>
          <a:blip r:embed="rId7" cstate="print"/>
          <a:srcRect/>
          <a:stretch>
            <a:fillRect/>
          </a:stretch>
        </p:blipFill>
        <p:spPr bwMode="auto">
          <a:xfrm>
            <a:off x="3491880" y="1340768"/>
            <a:ext cx="2232248" cy="31586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ANY QUESTIONS?</a:t>
            </a:r>
          </a:p>
        </p:txBody>
      </p:sp>
      <p:sp>
        <p:nvSpPr>
          <p:cNvPr id="5" name="TextBox 4"/>
          <p:cNvSpPr txBox="1"/>
          <p:nvPr/>
        </p:nvSpPr>
        <p:spPr>
          <a:xfrm>
            <a:off x="3432175" y="2209800"/>
            <a:ext cx="2286000" cy="3940175"/>
          </a:xfrm>
          <a:prstGeom prst="rect">
            <a:avLst/>
          </a:prstGeom>
          <a:no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GB" altLang="en-US" sz="25000" b="1">
                <a:effectLst>
                  <a:outerShdw blurRad="38100" dist="38100" dir="2700000" algn="tl">
                    <a:srgbClr val="FFFFFF"/>
                  </a:outerShdw>
                </a:effectLst>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323528" y="1916832"/>
            <a:ext cx="7448872" cy="4824536"/>
          </a:xfrm>
        </p:spPr>
        <p:txBody>
          <a:bodyPr>
            <a:normAutofit/>
          </a:bodyPr>
          <a:lstStyle/>
          <a:p>
            <a:pPr algn="l"/>
            <a:r>
              <a:rPr lang="en-GB" altLang="en-US" dirty="0">
                <a:latin typeface="Comic Sans MS" pitchFamily="66" charset="0"/>
              </a:rPr>
              <a:t>*Practising previous SATS papers</a:t>
            </a:r>
            <a:br>
              <a:rPr lang="en-GB" altLang="en-US" dirty="0">
                <a:latin typeface="Comic Sans MS" pitchFamily="66" charset="0"/>
              </a:rPr>
            </a:br>
            <a:r>
              <a:rPr lang="en-GB" altLang="en-US" dirty="0">
                <a:latin typeface="Comic Sans MS" pitchFamily="66" charset="0"/>
              </a:rPr>
              <a:t>*Continuous Assessment</a:t>
            </a:r>
            <a:br>
              <a:rPr lang="en-GB" altLang="en-US" dirty="0">
                <a:latin typeface="Comic Sans MS" pitchFamily="66" charset="0"/>
              </a:rPr>
            </a:br>
            <a:r>
              <a:rPr lang="en-GB" altLang="en-US" dirty="0">
                <a:latin typeface="Comic Sans MS" pitchFamily="66" charset="0"/>
              </a:rPr>
              <a:t>*Booster Classes &amp; homework club</a:t>
            </a:r>
            <a:br>
              <a:rPr lang="en-GB" altLang="en-US" dirty="0">
                <a:latin typeface="Comic Sans MS" pitchFamily="66" charset="0"/>
              </a:rPr>
            </a:br>
            <a:r>
              <a:rPr lang="en-GB" altLang="en-US" dirty="0">
                <a:latin typeface="Comic Sans MS" pitchFamily="66" charset="0"/>
              </a:rPr>
              <a:t>*Focused Maths Lessons</a:t>
            </a:r>
            <a:br>
              <a:rPr lang="en-GB" altLang="en-US" dirty="0">
                <a:latin typeface="Comic Sans MS" pitchFamily="66" charset="0"/>
              </a:rPr>
            </a:br>
            <a:r>
              <a:rPr lang="en-GB" altLang="en-US" dirty="0">
                <a:latin typeface="Comic Sans MS" pitchFamily="66" charset="0"/>
              </a:rPr>
              <a:t>*Focused Spelling Lessons</a:t>
            </a:r>
            <a:br>
              <a:rPr lang="en-GB" altLang="en-US" dirty="0">
                <a:latin typeface="Comic Sans MS" pitchFamily="66" charset="0"/>
              </a:rPr>
            </a:br>
            <a:r>
              <a:rPr lang="en-GB" altLang="en-US" dirty="0">
                <a:latin typeface="Comic Sans MS" pitchFamily="66" charset="0"/>
              </a:rPr>
              <a:t>*Focused </a:t>
            </a:r>
            <a:r>
              <a:rPr lang="en-GB" altLang="en-US" dirty="0" err="1">
                <a:latin typeface="Comic Sans MS" pitchFamily="66" charset="0"/>
              </a:rPr>
              <a:t>SPaG</a:t>
            </a:r>
            <a:r>
              <a:rPr lang="en-GB" altLang="en-US" dirty="0">
                <a:latin typeface="Comic Sans MS" pitchFamily="66" charset="0"/>
              </a:rPr>
              <a:t> Lessons</a:t>
            </a:r>
            <a:br>
              <a:rPr lang="en-GB" altLang="en-US" dirty="0">
                <a:latin typeface="Comic Sans MS" pitchFamily="66" charset="0"/>
              </a:rPr>
            </a:br>
            <a:r>
              <a:rPr lang="en-GB" altLang="en-US" dirty="0">
                <a:latin typeface="Comic Sans MS" pitchFamily="66" charset="0"/>
              </a:rPr>
              <a:t>*Guided and Independent Reading</a:t>
            </a:r>
            <a:br>
              <a:rPr lang="en-GB" altLang="en-US" dirty="0">
                <a:latin typeface="Comic Sans MS" pitchFamily="66" charset="0"/>
              </a:rPr>
            </a:br>
            <a:r>
              <a:rPr lang="en-GB" altLang="en-US" dirty="0">
                <a:latin typeface="Comic Sans MS" pitchFamily="66" charset="0"/>
              </a:rPr>
              <a:t>*Home </a:t>
            </a:r>
            <a:r>
              <a:rPr lang="en-GB" altLang="en-US" dirty="0" smtClean="0">
                <a:latin typeface="Comic Sans MS" pitchFamily="66" charset="0"/>
              </a:rPr>
              <a:t>Learning – TTRS CGP Booklets </a:t>
            </a:r>
            <a:r>
              <a:rPr lang="en-GB" altLang="en-US" dirty="0">
                <a:latin typeface="Comic Sans MS" pitchFamily="66" charset="0"/>
              </a:rPr>
              <a:t/>
            </a:r>
            <a:br>
              <a:rPr lang="en-GB" altLang="en-US" dirty="0">
                <a:latin typeface="Comic Sans MS" pitchFamily="66" charset="0"/>
              </a:rPr>
            </a:br>
            <a:r>
              <a:rPr lang="en-GB" altLang="en-US" dirty="0">
                <a:latin typeface="Comic Sans MS" pitchFamily="66" charset="0"/>
              </a:rPr>
              <a:t>*Target Setting and Mentoring </a:t>
            </a:r>
            <a:endParaRPr lang="en-GB" dirty="0"/>
          </a:p>
        </p:txBody>
      </p:sp>
      <p:sp>
        <p:nvSpPr>
          <p:cNvPr id="4" name="TextBox 3"/>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How are we preparing?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285750" indent="-285750"/>
            <a:r>
              <a:rPr lang="en-GB" altLang="en-US" dirty="0">
                <a:latin typeface="Comic Sans MS" pitchFamily="66" charset="0"/>
              </a:rPr>
              <a:t/>
            </a:r>
            <a:br>
              <a:rPr lang="en-GB" altLang="en-US" dirty="0">
                <a:latin typeface="Comic Sans MS" pitchFamily="66" charset="0"/>
              </a:rPr>
            </a:br>
            <a:endParaRPr lang="en-GB" dirty="0"/>
          </a:p>
        </p:txBody>
      </p:sp>
      <p:sp>
        <p:nvSpPr>
          <p:cNvPr id="3" name="Subtitle 2"/>
          <p:cNvSpPr>
            <a:spLocks noGrp="1"/>
          </p:cNvSpPr>
          <p:nvPr>
            <p:ph type="subTitle" idx="1"/>
          </p:nvPr>
        </p:nvSpPr>
        <p:spPr>
          <a:xfrm>
            <a:off x="323528" y="1844824"/>
            <a:ext cx="8640960" cy="4824536"/>
          </a:xfrm>
        </p:spPr>
        <p:txBody>
          <a:bodyPr>
            <a:normAutofit fontScale="85000" lnSpcReduction="10000"/>
          </a:bodyPr>
          <a:lstStyle/>
          <a:p>
            <a:pPr algn="l"/>
            <a:r>
              <a:rPr lang="en-GB" altLang="en-US" dirty="0" smtClean="0">
                <a:latin typeface="Comic Sans MS" pitchFamily="66" charset="0"/>
              </a:rPr>
              <a:t>*</a:t>
            </a:r>
            <a:r>
              <a:rPr lang="en-GB" altLang="en-US" dirty="0">
                <a:latin typeface="Comic Sans MS" pitchFamily="66" charset="0"/>
              </a:rPr>
              <a:t>Booster Classes &amp; homework </a:t>
            </a:r>
            <a:r>
              <a:rPr lang="en-GB" altLang="en-US" dirty="0" smtClean="0">
                <a:latin typeface="Comic Sans MS" pitchFamily="66" charset="0"/>
              </a:rPr>
              <a:t>club</a:t>
            </a:r>
          </a:p>
          <a:p>
            <a:pPr algn="l"/>
            <a:r>
              <a:rPr lang="en-GB" altLang="en-US" dirty="0">
                <a:latin typeface="Comic Sans MS" pitchFamily="66" charset="0"/>
              </a:rPr>
              <a:t>	</a:t>
            </a:r>
            <a:r>
              <a:rPr lang="en-GB" altLang="en-US" dirty="0" smtClean="0">
                <a:latin typeface="Comic Sans MS" pitchFamily="66" charset="0"/>
              </a:rPr>
              <a:t>-Letters sent out on Wednesday</a:t>
            </a:r>
          </a:p>
          <a:p>
            <a:pPr algn="l"/>
            <a:r>
              <a:rPr lang="en-GB" altLang="en-US" dirty="0">
                <a:latin typeface="Comic Sans MS" pitchFamily="66" charset="0"/>
              </a:rPr>
              <a:t>	</a:t>
            </a:r>
            <a:r>
              <a:rPr lang="en-GB" altLang="en-US" dirty="0" smtClean="0">
                <a:latin typeface="Comic Sans MS" pitchFamily="66" charset="0"/>
              </a:rPr>
              <a:t>-Every Thursday 3:20 – 4:15</a:t>
            </a:r>
          </a:p>
          <a:p>
            <a:pPr algn="l"/>
            <a:r>
              <a:rPr lang="en-GB" altLang="en-US" dirty="0">
                <a:latin typeface="Comic Sans MS" pitchFamily="66" charset="0"/>
              </a:rPr>
              <a:t>	</a:t>
            </a:r>
            <a:r>
              <a:rPr lang="en-GB" altLang="en-US" dirty="0" smtClean="0">
                <a:latin typeface="Comic Sans MS" pitchFamily="66" charset="0"/>
              </a:rPr>
              <a:t>-Starts Thursday 7</a:t>
            </a:r>
            <a:r>
              <a:rPr lang="en-GB" altLang="en-US" baseline="30000" dirty="0" smtClean="0">
                <a:latin typeface="Comic Sans MS" pitchFamily="66" charset="0"/>
              </a:rPr>
              <a:t>th</a:t>
            </a:r>
            <a:r>
              <a:rPr lang="en-GB" altLang="en-US" dirty="0" smtClean="0">
                <a:latin typeface="Comic Sans MS" pitchFamily="66" charset="0"/>
              </a:rPr>
              <a:t> Feb</a:t>
            </a:r>
          </a:p>
          <a:p>
            <a:pPr algn="l"/>
            <a:r>
              <a:rPr lang="en-GB" altLang="en-US" dirty="0">
                <a:latin typeface="Comic Sans MS" pitchFamily="66" charset="0"/>
              </a:rPr>
              <a:t>*Focused </a:t>
            </a:r>
            <a:r>
              <a:rPr lang="en-GB" altLang="en-US" dirty="0" err="1" smtClean="0">
                <a:latin typeface="Comic Sans MS" pitchFamily="66" charset="0"/>
              </a:rPr>
              <a:t>SPaG</a:t>
            </a:r>
            <a:endParaRPr lang="en-GB" altLang="en-US" dirty="0">
              <a:latin typeface="Comic Sans MS" pitchFamily="66" charset="0"/>
            </a:endParaRPr>
          </a:p>
          <a:p>
            <a:pPr algn="l"/>
            <a:r>
              <a:rPr lang="en-GB" altLang="en-US" dirty="0" smtClean="0">
                <a:latin typeface="Comic Sans MS" pitchFamily="66" charset="0"/>
              </a:rPr>
              <a:t>	-Work to be complete on SPAG.com at home.</a:t>
            </a:r>
          </a:p>
          <a:p>
            <a:pPr algn="l"/>
            <a:r>
              <a:rPr lang="en-GB" altLang="en-US" dirty="0" smtClean="0">
                <a:latin typeface="Comic Sans MS" pitchFamily="66" charset="0"/>
              </a:rPr>
              <a:t>*Test Base</a:t>
            </a:r>
          </a:p>
          <a:p>
            <a:pPr algn="l"/>
            <a:r>
              <a:rPr lang="en-GB" altLang="en-US" dirty="0">
                <a:latin typeface="Comic Sans MS" pitchFamily="66" charset="0"/>
              </a:rPr>
              <a:t>	</a:t>
            </a:r>
            <a:r>
              <a:rPr lang="en-GB" altLang="en-US" dirty="0" smtClean="0">
                <a:latin typeface="Comic Sans MS" pitchFamily="66" charset="0"/>
              </a:rPr>
              <a:t>-Previous SATs questions.</a:t>
            </a:r>
            <a:r>
              <a:rPr lang="en-GB" altLang="en-US" dirty="0">
                <a:latin typeface="Comic Sans MS" pitchFamily="66" charset="0"/>
              </a:rPr>
              <a:t/>
            </a:r>
            <a:br>
              <a:rPr lang="en-GB" altLang="en-US" dirty="0">
                <a:latin typeface="Comic Sans MS" pitchFamily="66" charset="0"/>
              </a:rPr>
            </a:br>
            <a:r>
              <a:rPr lang="en-GB" altLang="en-US" dirty="0" smtClean="0">
                <a:latin typeface="Comic Sans MS" pitchFamily="66" charset="0"/>
              </a:rPr>
              <a:t>*</a:t>
            </a:r>
            <a:r>
              <a:rPr lang="en-GB" altLang="en-US" dirty="0">
                <a:latin typeface="Comic Sans MS" pitchFamily="66" charset="0"/>
              </a:rPr>
              <a:t>Home </a:t>
            </a:r>
            <a:r>
              <a:rPr lang="en-GB" altLang="en-US" dirty="0" smtClean="0">
                <a:latin typeface="Comic Sans MS" pitchFamily="66" charset="0"/>
              </a:rPr>
              <a:t>Learning – TTRS CGP Booklets </a:t>
            </a:r>
          </a:p>
          <a:p>
            <a:pPr algn="l"/>
            <a:r>
              <a:rPr lang="en-GB" altLang="en-US" dirty="0">
                <a:latin typeface="Comic Sans MS" pitchFamily="66" charset="0"/>
              </a:rPr>
              <a:t>	</a:t>
            </a:r>
            <a:r>
              <a:rPr lang="en-GB" altLang="en-US" dirty="0" smtClean="0">
                <a:latin typeface="Comic Sans MS" pitchFamily="66" charset="0"/>
              </a:rPr>
              <a:t>-Letter with prices to be sent out shortly</a:t>
            </a:r>
            <a:endParaRPr lang="en-GB" dirty="0"/>
          </a:p>
        </p:txBody>
      </p:sp>
      <p:sp>
        <p:nvSpPr>
          <p:cNvPr id="4" name="TextBox 3"/>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How are we preparing?</a:t>
            </a:r>
          </a:p>
        </p:txBody>
      </p:sp>
    </p:spTree>
    <p:extLst>
      <p:ext uri="{BB962C8B-B14F-4D97-AF65-F5344CB8AC3E}">
        <p14:creationId xmlns:p14="http://schemas.microsoft.com/office/powerpoint/2010/main" val="19713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txBox="1">
            <a:spLocks noGrp="1"/>
          </p:cNvSpPr>
          <p:nvPr>
            <p:ph idx="1"/>
          </p:nvPr>
        </p:nvSpPr>
        <p:spPr>
          <a:xfrm>
            <a:off x="467544" y="620688"/>
            <a:ext cx="8229600" cy="646331"/>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buNone/>
              <a:defRPr/>
            </a:pPr>
            <a:r>
              <a:rPr lang="en-GB" altLang="en-US" sz="3600" dirty="0">
                <a:effectLst>
                  <a:outerShdw blurRad="38100" dist="38100" dir="2700000" algn="tl">
                    <a:srgbClr val="FFFFFF"/>
                  </a:outerShdw>
                </a:effectLst>
                <a:latin typeface="Comic Sans MS" pitchFamily="66" charset="0"/>
              </a:rPr>
              <a:t>WHEN ARE THE TESTS? </a:t>
            </a:r>
          </a:p>
        </p:txBody>
      </p:sp>
      <p:graphicFrame>
        <p:nvGraphicFramePr>
          <p:cNvPr id="5" name="Table 4"/>
          <p:cNvGraphicFramePr>
            <a:graphicFrameLocks noGrp="1"/>
          </p:cNvGraphicFramePr>
          <p:nvPr>
            <p:extLst>
              <p:ext uri="{D42A27DB-BD31-4B8C-83A1-F6EECF244321}">
                <p14:modId xmlns:p14="http://schemas.microsoft.com/office/powerpoint/2010/main" val="2963760383"/>
              </p:ext>
            </p:extLst>
          </p:nvPr>
        </p:nvGraphicFramePr>
        <p:xfrm>
          <a:off x="251520" y="1832505"/>
          <a:ext cx="8712968" cy="4260791"/>
        </p:xfrm>
        <a:graphic>
          <a:graphicData uri="http://schemas.openxmlformats.org/drawingml/2006/table">
            <a:tbl>
              <a:tblPr/>
              <a:tblGrid>
                <a:gridCol w="3367207">
                  <a:extLst>
                    <a:ext uri="{9D8B030D-6E8A-4147-A177-3AD203B41FA5}">
                      <a16:colId xmlns:a16="http://schemas.microsoft.com/office/drawing/2014/main" val="20000"/>
                    </a:ext>
                  </a:extLst>
                </a:gridCol>
                <a:gridCol w="5345761">
                  <a:extLst>
                    <a:ext uri="{9D8B030D-6E8A-4147-A177-3AD203B41FA5}">
                      <a16:colId xmlns:a16="http://schemas.microsoft.com/office/drawing/2014/main" val="20001"/>
                    </a:ext>
                  </a:extLst>
                </a:gridCol>
              </a:tblGrid>
              <a:tr h="237300">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ts val="1800"/>
                        </a:spcBef>
                        <a:spcAft>
                          <a:spcPts val="1800"/>
                        </a:spcAft>
                        <a:buClrTx/>
                        <a:buSzTx/>
                        <a:buFontTx/>
                        <a:buNone/>
                        <a:tabLst/>
                      </a:pPr>
                      <a:r>
                        <a:rPr kumimoji="0" lang="en-GB" altLang="en-US" sz="2000" b="1" i="0" u="none" strike="noStrike" cap="none" normalizeH="0" baseline="0" dirty="0">
                          <a:ln>
                            <a:noFill/>
                          </a:ln>
                          <a:solidFill>
                            <a:schemeClr val="tx1"/>
                          </a:solidFill>
                          <a:effectLst/>
                          <a:latin typeface="Comic Sans MS" pitchFamily="66" charset="0"/>
                          <a:ea typeface="MS PGothic" pitchFamily="34" charset="-128"/>
                        </a:rPr>
                        <a:t>  Date</a:t>
                      </a:r>
                      <a:endParaRPr kumimoji="0" lang="en-GB" altLang="en-US" sz="20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15000"/>
                        </a:lnSpc>
                        <a:spcBef>
                          <a:spcPts val="1800"/>
                        </a:spcBef>
                        <a:spcAft>
                          <a:spcPts val="1800"/>
                        </a:spcAft>
                        <a:buClrTx/>
                        <a:buSzTx/>
                        <a:buFontTx/>
                        <a:buNone/>
                        <a:tabLst/>
                      </a:pPr>
                      <a:r>
                        <a:rPr kumimoji="0" lang="en-GB" altLang="en-US" sz="2000" b="1" i="0" u="none" strike="noStrike" cap="none" normalizeH="0" baseline="0" dirty="0">
                          <a:ln>
                            <a:noFill/>
                          </a:ln>
                          <a:solidFill>
                            <a:schemeClr val="tx1"/>
                          </a:solidFill>
                          <a:effectLst/>
                          <a:latin typeface="Comic Sans MS" pitchFamily="66" charset="0"/>
                          <a:ea typeface="MS PGothic" pitchFamily="34" charset="-128"/>
                        </a:rPr>
                        <a:t> </a:t>
                      </a:r>
                      <a:r>
                        <a:rPr kumimoji="0" lang="en-GB" altLang="en-US" sz="2000" b="1" i="0" u="none" strike="noStrike" cap="none" normalizeH="0" baseline="0" dirty="0" smtClean="0">
                          <a:ln>
                            <a:noFill/>
                          </a:ln>
                          <a:solidFill>
                            <a:schemeClr val="tx1"/>
                          </a:solidFill>
                          <a:effectLst/>
                          <a:latin typeface="Comic Sans MS" pitchFamily="66" charset="0"/>
                          <a:ea typeface="MS PGothic" pitchFamily="34" charset="-128"/>
                        </a:rPr>
                        <a:t>Exam</a:t>
                      </a:r>
                      <a:endParaRPr kumimoji="0" lang="en-GB" altLang="en-US" sz="2000" b="1" i="0" u="none" strike="noStrike" cap="none" normalizeH="0" baseline="0" dirty="0">
                        <a:ln>
                          <a:noFill/>
                        </a:ln>
                        <a:solidFill>
                          <a:schemeClr val="tx1"/>
                        </a:solidFill>
                        <a:effectLst/>
                        <a:latin typeface="Comic Sans MS" pitchFamily="66" charset="0"/>
                        <a:ea typeface="Calibri" pitchFamily="34" charset="0"/>
                      </a:endParaRPr>
                    </a:p>
                  </a:txBody>
                  <a:tcPr marL="9525" marR="9525" marT="9525" marB="95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20227">
                <a:tc>
                  <a:txBody>
                    <a:bodyPr/>
                    <a:lstStyle/>
                    <a:p>
                      <a:r>
                        <a:rPr lang="en-GB" sz="2400" dirty="0">
                          <a:effectLst/>
                          <a:latin typeface="Comic Sans MS" panose="030F0702030302020204" pitchFamily="66" charset="0"/>
                        </a:rPr>
                        <a:t>Monday 13 May 2019</a:t>
                      </a:r>
                    </a:p>
                  </a:txBody>
                  <a:tcPr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lang="sv-SE" sz="2400">
                          <a:effectLst/>
                          <a:latin typeface="Comic Sans MS" panose="030F0702030302020204" pitchFamily="66" charset="0"/>
                        </a:rPr>
                        <a:t>Spelling, Punctuation &amp; Grammar - Paper 1 Spelling, Punctuation &amp; Grammar - Paper 2</a:t>
                      </a:r>
                    </a:p>
                  </a:txBody>
                  <a:tcPr marL="95250"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861309">
                <a:tc>
                  <a:txBody>
                    <a:bodyPr/>
                    <a:lstStyle/>
                    <a:p>
                      <a:r>
                        <a:rPr lang="en-GB" sz="2400">
                          <a:effectLst/>
                          <a:latin typeface="Comic Sans MS" panose="030F0702030302020204" pitchFamily="66" charset="0"/>
                        </a:rPr>
                        <a:t>Tuesday 14 May 2019</a:t>
                      </a:r>
                    </a:p>
                  </a:txBody>
                  <a:tcPr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lang="en-GB" sz="2400">
                          <a:effectLst/>
                          <a:latin typeface="Comic Sans MS" panose="030F0702030302020204" pitchFamily="66" charset="0"/>
                        </a:rPr>
                        <a:t>English Reading</a:t>
                      </a:r>
                    </a:p>
                  </a:txBody>
                  <a:tcPr marL="95250"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639428">
                <a:tc>
                  <a:txBody>
                    <a:bodyPr/>
                    <a:lstStyle/>
                    <a:p>
                      <a:r>
                        <a:rPr lang="en-GB" sz="2400" b="1">
                          <a:effectLst/>
                          <a:latin typeface="Comic Sans MS" panose="030F0702030302020204" pitchFamily="66" charset="0"/>
                        </a:rPr>
                        <a:t>Wednesday</a:t>
                      </a:r>
                      <a:r>
                        <a:rPr lang="en-GB" sz="2400">
                          <a:effectLst/>
                          <a:latin typeface="Comic Sans MS" panose="030F0702030302020204" pitchFamily="66" charset="0"/>
                        </a:rPr>
                        <a:t> 15 May 2019</a:t>
                      </a:r>
                    </a:p>
                  </a:txBody>
                  <a:tcPr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lang="en-GB" sz="2400">
                          <a:effectLst/>
                          <a:latin typeface="Comic Sans MS" panose="030F0702030302020204" pitchFamily="66" charset="0"/>
                        </a:rPr>
                        <a:t>Maths Paper 1 (Arithmetic) Maths Paper 2 (Reasoning)</a:t>
                      </a:r>
                    </a:p>
                  </a:txBody>
                  <a:tcPr marL="95250"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042108">
                <a:tc>
                  <a:txBody>
                    <a:bodyPr/>
                    <a:lstStyle/>
                    <a:p>
                      <a:r>
                        <a:rPr lang="en-GB" sz="2400">
                          <a:effectLst/>
                          <a:latin typeface="Comic Sans MS" panose="030F0702030302020204" pitchFamily="66" charset="0"/>
                        </a:rPr>
                        <a:t>Thursday 16 May 2019</a:t>
                      </a:r>
                    </a:p>
                  </a:txBody>
                  <a:tcPr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lang="en-GB" sz="2400" dirty="0">
                          <a:effectLst/>
                          <a:latin typeface="Comic Sans MS" panose="030F0702030302020204" pitchFamily="66" charset="0"/>
                        </a:rPr>
                        <a:t>Maths Paper 3 (Reasoning)</a:t>
                      </a:r>
                    </a:p>
                  </a:txBody>
                  <a:tcPr marL="95250" marR="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a:hlinkClick r:id="rId2"/>
              </a:rPr>
              <a:t>https://michaelt1979.wordpress.com/2016/01/23/ks-tests-a-video-for-parents/</a:t>
            </a:r>
            <a:r>
              <a:rPr lang="en-GB"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REPORTING RESULTS 1</a:t>
            </a:r>
          </a:p>
        </p:txBody>
      </p:sp>
      <p:sp>
        <p:nvSpPr>
          <p:cNvPr id="16387" name="TextBox 2"/>
          <p:cNvSpPr txBox="1">
            <a:spLocks noChangeArrowheads="1"/>
          </p:cNvSpPr>
          <p:nvPr/>
        </p:nvSpPr>
        <p:spPr bwMode="auto">
          <a:xfrm>
            <a:off x="660400" y="1828800"/>
            <a:ext cx="8229600" cy="3970318"/>
          </a:xfrm>
          <a:prstGeom prst="rect">
            <a:avLst/>
          </a:prstGeom>
          <a:noFill/>
          <a:ln w="9525">
            <a:noFill/>
            <a:miter lim="800000"/>
            <a:headEnd/>
            <a:tailEnd/>
          </a:ln>
        </p:spPr>
        <p:txBody>
          <a:bodyPr>
            <a:spAutoFit/>
          </a:bodyPr>
          <a:lstStyle/>
          <a:p>
            <a:pPr marL="342900" indent="-342900">
              <a:buFont typeface="Arial" charset="0"/>
              <a:buChar char="•"/>
            </a:pPr>
            <a:r>
              <a:rPr lang="en-JM" altLang="en-US" sz="2400" dirty="0">
                <a:latin typeface="Comic Sans MS" pitchFamily="66" charset="0"/>
              </a:rPr>
              <a:t>Children’s achievement will be measured and reported on in school performance tables.</a:t>
            </a:r>
          </a:p>
          <a:p>
            <a:pPr marL="342900" indent="-342900">
              <a:buFont typeface="Arial" charset="0"/>
              <a:buChar char="•"/>
            </a:pPr>
            <a:endParaRPr lang="en-JM" altLang="en-US" sz="2400" dirty="0">
              <a:latin typeface="Comic Sans MS" pitchFamily="66" charset="0"/>
            </a:endParaRPr>
          </a:p>
          <a:p>
            <a:pPr marL="342900" indent="-342900">
              <a:buFont typeface="Arial" charset="0"/>
              <a:buChar char="•"/>
            </a:pPr>
            <a:r>
              <a:rPr lang="en-JM" altLang="en-US" sz="2400" dirty="0">
                <a:latin typeface="Comic Sans MS" pitchFamily="66" charset="0"/>
              </a:rPr>
              <a:t>Teacher assessments will be passed on to secondary </a:t>
            </a:r>
            <a:r>
              <a:rPr lang="en-JM" altLang="en-US" sz="2400" dirty="0" smtClean="0">
                <a:latin typeface="Comic Sans MS" pitchFamily="66" charset="0"/>
              </a:rPr>
              <a:t>schools, however we also have in depth transition meetings and overall teacher assessments are shared.</a:t>
            </a:r>
          </a:p>
          <a:p>
            <a:pPr marL="342900" indent="-342900">
              <a:buFont typeface="Arial" charset="0"/>
              <a:buChar char="•"/>
            </a:pPr>
            <a:endParaRPr lang="en-JM" altLang="en-US" sz="2400" dirty="0">
              <a:latin typeface="Comic Sans MS" pitchFamily="66" charset="0"/>
            </a:endParaRPr>
          </a:p>
          <a:p>
            <a:pPr marL="342900" indent="-342900">
              <a:buFont typeface="Arial" charset="0"/>
              <a:buChar char="•"/>
            </a:pPr>
            <a:r>
              <a:rPr lang="en-GB" altLang="en-US" sz="2400" dirty="0" smtClean="0">
                <a:latin typeface="Comic Sans MS" pitchFamily="66" charset="0"/>
              </a:rPr>
              <a:t>The </a:t>
            </a:r>
            <a:r>
              <a:rPr lang="en-GB" altLang="en-US" sz="2400" dirty="0">
                <a:latin typeface="Comic Sans MS" pitchFamily="66" charset="0"/>
              </a:rPr>
              <a:t>papers are returned in early July.</a:t>
            </a:r>
          </a:p>
          <a:p>
            <a:pPr marL="342900" indent="-342900">
              <a:spcBef>
                <a:spcPct val="50000"/>
              </a:spcBef>
              <a:buFont typeface="Arial" charset="0"/>
              <a:buChar char="•"/>
            </a:pPr>
            <a:r>
              <a:rPr lang="en-GB" altLang="en-US" sz="2400" dirty="0">
                <a:latin typeface="Comic Sans MS" pitchFamily="66" charset="0"/>
              </a:rPr>
              <a:t>Written reports are given at the end of the summer term along with your child’s results. </a:t>
            </a:r>
            <a:endParaRPr lang="en-JM" alt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20000"/>
              </a:lnSpc>
            </a:pPr>
            <a:r>
              <a:rPr lang="en-GB" dirty="0">
                <a:latin typeface="Comic Sans MS" panose="030F0702030302020204" pitchFamily="66" charset="0"/>
              </a:rPr>
              <a:t>From 2016, KS2 national curriculum test </a:t>
            </a:r>
            <a:r>
              <a:rPr lang="en-GB" dirty="0" smtClean="0">
                <a:latin typeface="Comic Sans MS" panose="030F0702030302020204" pitchFamily="66" charset="0"/>
              </a:rPr>
              <a:t>outcomes were no longer </a:t>
            </a:r>
            <a:r>
              <a:rPr lang="en-GB" dirty="0">
                <a:latin typeface="Comic Sans MS" panose="030F0702030302020204" pitchFamily="66" charset="0"/>
              </a:rPr>
              <a:t>reported using levels. Scaled scores </a:t>
            </a:r>
            <a:r>
              <a:rPr lang="en-GB" dirty="0" smtClean="0">
                <a:latin typeface="Comic Sans MS" panose="030F0702030302020204" pitchFamily="66" charset="0"/>
              </a:rPr>
              <a:t>are used </a:t>
            </a:r>
            <a:r>
              <a:rPr lang="en-GB" dirty="0">
                <a:latin typeface="Comic Sans MS" panose="030F0702030302020204" pitchFamily="66" charset="0"/>
              </a:rPr>
              <a:t>instead. </a:t>
            </a:r>
          </a:p>
          <a:p>
            <a:pPr>
              <a:lnSpc>
                <a:spcPct val="120000"/>
              </a:lnSpc>
            </a:pPr>
            <a:r>
              <a:rPr lang="en-GB" dirty="0">
                <a:latin typeface="Comic Sans MS" panose="030F0702030302020204" pitchFamily="66" charset="0"/>
              </a:rPr>
              <a:t>Instead of receiving levels as happened in previous years, each pupil sitting the tests will receive:</a:t>
            </a:r>
          </a:p>
          <a:p>
            <a:pPr>
              <a:lnSpc>
                <a:spcPct val="120000"/>
              </a:lnSpc>
            </a:pPr>
            <a:r>
              <a:rPr lang="en-GB" dirty="0">
                <a:latin typeface="Comic Sans MS" panose="030F0702030302020204" pitchFamily="66" charset="0"/>
              </a:rPr>
              <a:t>A raw score – the total number of marks scored in the test </a:t>
            </a:r>
          </a:p>
          <a:p>
            <a:pPr>
              <a:lnSpc>
                <a:spcPct val="120000"/>
              </a:lnSpc>
            </a:pPr>
            <a:r>
              <a:rPr lang="en-GB" dirty="0">
                <a:latin typeface="Comic Sans MS" panose="030F0702030302020204" pitchFamily="66" charset="0"/>
              </a:rPr>
              <a:t>A scaled score – based on the raw score converted after the test. </a:t>
            </a:r>
          </a:p>
          <a:p>
            <a:pPr>
              <a:lnSpc>
                <a:spcPct val="120000"/>
              </a:lnSpc>
            </a:pPr>
            <a:r>
              <a:rPr lang="en-GB" dirty="0">
                <a:latin typeface="Comic Sans MS" panose="030F0702030302020204" pitchFamily="66" charset="0"/>
              </a:rPr>
              <a:t>100 = threshold/met the standard expected  </a:t>
            </a:r>
          </a:p>
          <a:p>
            <a:pPr>
              <a:lnSpc>
                <a:spcPct val="120000"/>
              </a:lnSpc>
            </a:pPr>
            <a:r>
              <a:rPr lang="en-GB" dirty="0">
                <a:latin typeface="Comic Sans MS" panose="030F0702030302020204" pitchFamily="66" charset="0"/>
              </a:rPr>
              <a:t>Confirmation of whether or not they have attained the national standard</a:t>
            </a:r>
          </a:p>
        </p:txBody>
      </p:sp>
      <p:sp>
        <p:nvSpPr>
          <p:cNvPr id="4" name="Title 3"/>
          <p:cNvSpPr txBox="1">
            <a:spLocks noGrp="1"/>
          </p:cNvSpPr>
          <p:nvPr>
            <p:ph type="title"/>
          </p:nvPr>
        </p:nvSpPr>
        <p:spPr>
          <a:xfrm>
            <a:off x="0" y="338306"/>
            <a:ext cx="9144000" cy="1015663"/>
          </a:xfrm>
          <a:prstGeom prst="rect">
            <a:avLst/>
          </a:prstGeom>
          <a:solidFill>
            <a:srgbClr val="FF0000"/>
          </a:solidFill>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dirty="0">
                <a:effectLst>
                  <a:outerShdw blurRad="38100" dist="38100" dir="2700000" algn="tl">
                    <a:srgbClr val="FFFFFF"/>
                  </a:outerShdw>
                </a:effectLst>
                <a:latin typeface="Comic Sans MS" pitchFamily="66" charset="0"/>
              </a:rPr>
              <a:t>REPORTING RESULTS 2</a:t>
            </a:r>
          </a:p>
        </p:txBody>
      </p:sp>
    </p:spTree>
    <p:extLst>
      <p:ext uri="{BB962C8B-B14F-4D97-AF65-F5344CB8AC3E}">
        <p14:creationId xmlns:p14="http://schemas.microsoft.com/office/powerpoint/2010/main" val="3927910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533400" y="1219200"/>
            <a:ext cx="8610600" cy="5305425"/>
          </a:xfrm>
        </p:spPr>
        <p:txBody>
          <a:bodyPr>
            <a:normAutofit lnSpcReduction="10000"/>
          </a:bodyPr>
          <a:lstStyle/>
          <a:p>
            <a:pPr eaLnBrk="1" hangingPunct="1">
              <a:lnSpc>
                <a:spcPct val="120000"/>
              </a:lnSpc>
            </a:pPr>
            <a:r>
              <a:rPr lang="en-GB" altLang="en-US" sz="2400">
                <a:solidFill>
                  <a:srgbClr val="000000"/>
                </a:solidFill>
                <a:latin typeface="Comic Sans MS" pitchFamily="66" charset="0"/>
              </a:rPr>
              <a:t>Try not to put pressure on your child.</a:t>
            </a:r>
          </a:p>
          <a:p>
            <a:pPr eaLnBrk="1" hangingPunct="1">
              <a:lnSpc>
                <a:spcPct val="120000"/>
              </a:lnSpc>
            </a:pPr>
            <a:r>
              <a:rPr lang="en-GB" altLang="en-US" sz="2400">
                <a:solidFill>
                  <a:srgbClr val="000000"/>
                </a:solidFill>
                <a:latin typeface="Comic Sans MS" pitchFamily="66" charset="0"/>
              </a:rPr>
              <a:t>Support with homework and targets that have been discussed at Parents’ Evening.</a:t>
            </a:r>
          </a:p>
          <a:p>
            <a:pPr eaLnBrk="1" hangingPunct="1">
              <a:lnSpc>
                <a:spcPct val="120000"/>
              </a:lnSpc>
            </a:pPr>
            <a:r>
              <a:rPr lang="en-GB" altLang="en-US" sz="2400">
                <a:solidFill>
                  <a:srgbClr val="000000"/>
                </a:solidFill>
                <a:latin typeface="Comic Sans MS" pitchFamily="66" charset="0"/>
              </a:rPr>
              <a:t>Read regularly and discuss a variety of texts – not just ‘listening’ to your child read.</a:t>
            </a:r>
          </a:p>
          <a:p>
            <a:pPr eaLnBrk="1" hangingPunct="1">
              <a:lnSpc>
                <a:spcPct val="120000"/>
              </a:lnSpc>
            </a:pPr>
            <a:r>
              <a:rPr lang="en-GB" altLang="en-US" sz="2400">
                <a:solidFill>
                  <a:srgbClr val="000000"/>
                </a:solidFill>
                <a:latin typeface="Comic Sans MS" pitchFamily="66" charset="0"/>
              </a:rPr>
              <a:t>Short bursts of mental maths, times tables and problem solving etc.</a:t>
            </a:r>
          </a:p>
          <a:p>
            <a:pPr eaLnBrk="1" hangingPunct="1">
              <a:lnSpc>
                <a:spcPct val="120000"/>
              </a:lnSpc>
            </a:pPr>
            <a:r>
              <a:rPr lang="en-GB" altLang="en-US" sz="2400">
                <a:solidFill>
                  <a:srgbClr val="000000"/>
                </a:solidFill>
                <a:latin typeface="Comic Sans MS" pitchFamily="66" charset="0"/>
              </a:rPr>
              <a:t>Use the previous test papers only if advised by teachers, as they are used in school as assessment and practise for the children.  Using the same papers at home makes it difficult for us to prepare the children adequately.</a:t>
            </a:r>
            <a:endParaRPr lang="en-US" altLang="en-US" sz="2400">
              <a:solidFill>
                <a:srgbClr val="000000"/>
              </a:solidFill>
              <a:latin typeface="Comic Sans MS" pitchFamily="66" charset="0"/>
            </a:endParaRPr>
          </a:p>
        </p:txBody>
      </p:sp>
      <p:sp>
        <p:nvSpPr>
          <p:cNvPr id="4" name="TextBox 3"/>
          <p:cNvSpPr txBox="1"/>
          <p:nvPr/>
        </p:nvSpPr>
        <p:spPr>
          <a:xfrm>
            <a:off x="0" y="152400"/>
            <a:ext cx="916940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HELPING AT HOME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95288" y="1905000"/>
            <a:ext cx="8497887"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50000"/>
              </a:spcBef>
              <a:defRPr/>
            </a:pPr>
            <a:r>
              <a:rPr lang="en-GB" sz="3600">
                <a:solidFill>
                  <a:srgbClr val="000000"/>
                </a:solidFill>
                <a:latin typeface="Comic Sans MS" charset="0"/>
                <a:cs typeface="Arial" charset="0"/>
              </a:rPr>
              <a:t>Early nights and lots of sleep</a:t>
            </a:r>
          </a:p>
          <a:p>
            <a:pPr algn="ctr">
              <a:spcBef>
                <a:spcPct val="50000"/>
              </a:spcBef>
              <a:defRPr/>
            </a:pPr>
            <a:r>
              <a:rPr lang="en-GB" sz="3600">
                <a:solidFill>
                  <a:srgbClr val="000000"/>
                </a:solidFill>
                <a:latin typeface="Comic Sans MS" charset="0"/>
                <a:cs typeface="Arial" charset="0"/>
              </a:rPr>
              <a:t>Good attendance</a:t>
            </a:r>
          </a:p>
          <a:p>
            <a:pPr algn="ctr">
              <a:spcBef>
                <a:spcPct val="50000"/>
              </a:spcBef>
              <a:defRPr/>
            </a:pPr>
            <a:r>
              <a:rPr lang="en-GB" sz="3600">
                <a:solidFill>
                  <a:srgbClr val="000000"/>
                </a:solidFill>
                <a:latin typeface="Comic Sans MS" charset="0"/>
                <a:cs typeface="Arial" charset="0"/>
              </a:rPr>
              <a:t>Good punctuality</a:t>
            </a:r>
          </a:p>
          <a:p>
            <a:pPr algn="ctr">
              <a:spcBef>
                <a:spcPct val="50000"/>
              </a:spcBef>
              <a:defRPr/>
            </a:pPr>
            <a:r>
              <a:rPr lang="en-GB" sz="3600">
                <a:solidFill>
                  <a:srgbClr val="000000"/>
                </a:solidFill>
                <a:latin typeface="Comic Sans MS" charset="0"/>
                <a:cs typeface="Arial" charset="0"/>
              </a:rPr>
              <a:t>A good breakfast</a:t>
            </a:r>
          </a:p>
          <a:p>
            <a:pPr algn="ctr">
              <a:spcBef>
                <a:spcPct val="50000"/>
              </a:spcBef>
              <a:defRPr/>
            </a:pPr>
            <a:r>
              <a:rPr lang="en-GB" sz="3600" b="1">
                <a:solidFill>
                  <a:srgbClr val="000000"/>
                </a:solidFill>
                <a:latin typeface="Comic Sans MS" charset="0"/>
                <a:cs typeface="Arial" charset="0"/>
              </a:rPr>
              <a:t>LOTS OF PRAISE AND ENCOURAGEMENT!</a:t>
            </a:r>
          </a:p>
        </p:txBody>
      </p:sp>
      <p:sp>
        <p:nvSpPr>
          <p:cNvPr id="3" name="TextBox 2"/>
          <p:cNvSpPr txBox="1"/>
          <p:nvPr/>
        </p:nvSpPr>
        <p:spPr>
          <a:xfrm>
            <a:off x="6350" y="685800"/>
            <a:ext cx="9137650" cy="1016000"/>
          </a:xfrm>
          <a:prstGeom prst="rect">
            <a:avLst/>
          </a:prstGeom>
          <a:solidFill>
            <a:srgbClr val="FF0000"/>
          </a:solidFill>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GB" altLang="en-US" sz="6000">
                <a:effectLst>
                  <a:outerShdw blurRad="38100" dist="38100" dir="2700000" algn="tl">
                    <a:srgbClr val="FFFFFF"/>
                  </a:outerShdw>
                </a:effectLst>
                <a:latin typeface="Comic Sans MS" pitchFamily="66" charset="0"/>
              </a:rPr>
              <a:t>WE RECOMMEND:-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545</Words>
  <Application>Microsoft Office PowerPoint</Application>
  <PresentationFormat>On-screen Show (4:3)</PresentationFormat>
  <Paragraphs>80</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MS PGothic</vt:lpstr>
      <vt:lpstr>Arial</vt:lpstr>
      <vt:lpstr>Calibri</vt:lpstr>
      <vt:lpstr>Comic Sans MS</vt:lpstr>
      <vt:lpstr>Office Theme</vt:lpstr>
      <vt:lpstr>PowerPoint Presentation</vt:lpstr>
      <vt:lpstr> </vt:lpstr>
      <vt:lpstr> </vt:lpstr>
      <vt:lpstr>PowerPoint Presentation</vt:lpstr>
      <vt:lpstr>PowerPoint Presentation</vt:lpstr>
      <vt:lpstr>PowerPoint Presentation</vt:lpstr>
      <vt:lpstr>REPORTING RESULTS 2</vt:lpstr>
      <vt:lpstr>PowerPoint Presentation</vt:lpstr>
      <vt:lpstr>PowerPoint Presentation</vt:lpstr>
      <vt:lpstr>PowerPoint Presentation</vt:lpstr>
      <vt:lpstr>E     English Revision Book</vt:lpstr>
      <vt:lpstr>English Question Book</vt:lpstr>
      <vt:lpstr>Grammar, Punctuation &amp; Spelling Book</vt:lpstr>
      <vt:lpstr>PowerPoint Presentation</vt:lpstr>
      <vt:lpstr>                      Maths Question Books</vt:lpstr>
      <vt:lpstr>PowerPoint Presentation</vt:lpstr>
    </vt:vector>
  </TitlesOfParts>
  <Company>Staffordshire Learning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cwill3500</dc:creator>
  <cp:lastModifiedBy>Michelle Robinson</cp:lastModifiedBy>
  <cp:revision>25</cp:revision>
  <dcterms:created xsi:type="dcterms:W3CDTF">2016-02-29T11:44:26Z</dcterms:created>
  <dcterms:modified xsi:type="dcterms:W3CDTF">2019-02-12T11:15:45Z</dcterms:modified>
</cp:coreProperties>
</file>